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media/image1.jpeg" ContentType="image/jpeg"/>
  <Override PartName="/ppt/media/image3.png" ContentType="image/png"/>
  <Override PartName="/ppt/media/image2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it-IT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it-IT" sz="4400" spc="-1" strike="noStrike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  <a:endParaRPr b="0" lang="it-IT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 algn="ctr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  <a:endParaRPr b="0" lang="it-IT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 algn="ctr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solidFill>
                  <a:srgbClr val="000000"/>
                </a:solidFill>
                <a:latin typeface="Arial"/>
              </a:rPr>
              <a:t>Secondo livello struttura</a:t>
            </a:r>
            <a:endParaRPr b="0" lang="it-IT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 algn="ctr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solidFill>
                  <a:srgbClr val="000000"/>
                </a:solidFill>
                <a:latin typeface="Arial"/>
              </a:rPr>
              <a:t>Terzo livello struttura</a:t>
            </a:r>
            <a:endParaRPr b="0" lang="it-IT" sz="2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 algn="ctr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800" spc="-1" strike="noStrike">
                <a:solidFill>
                  <a:srgbClr val="000000"/>
                </a:solidFill>
                <a:latin typeface="Arial"/>
              </a:rPr>
              <a:t>Quarto livello struttura</a:t>
            </a:r>
            <a:endParaRPr b="0" lang="it-IT" sz="2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solidFill>
                  <a:srgbClr val="000000"/>
                </a:solidFill>
                <a:latin typeface="Arial"/>
              </a:rPr>
              <a:t>Quinto livello struttura</a:t>
            </a:r>
            <a:endParaRPr b="0" lang="it-IT" sz="2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solidFill>
                  <a:srgbClr val="000000"/>
                </a:solidFill>
                <a:latin typeface="Arial"/>
              </a:rPr>
              <a:t>Sesto livello struttura</a:t>
            </a:r>
            <a:endParaRPr b="0" lang="it-IT" sz="2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 algn="ctr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solidFill>
                  <a:srgbClr val="000000"/>
                </a:solidFill>
                <a:latin typeface="Arial"/>
              </a:rPr>
              <a:t>Settimo livello struttura</a:t>
            </a:r>
            <a:endParaRPr b="0" lang="it-IT" sz="2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it-IT" sz="1800" spc="-1" strike="noStrike">
                <a:solidFill>
                  <a:srgbClr val="000000"/>
                </a:solidFill>
                <a:latin typeface="Arial"/>
              </a:rPr>
              <a:t>Fai clic per modificare il formato del testo del titolo</a:t>
            </a: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800" spc="-1" strike="noStrike">
                <a:solidFill>
                  <a:srgbClr val="000000"/>
                </a:solidFill>
                <a:latin typeface="Arial"/>
              </a:rPr>
              <a:t>Fai clic per modificare il formato del testo della struttura</a:t>
            </a:r>
            <a:endParaRPr b="0" lang="it-IT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Secondo livello struttura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</a:rPr>
              <a:t>Terzo livello struttura</a:t>
            </a: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it-IT" sz="1800" spc="-1" strike="noStrike">
                <a:solidFill>
                  <a:srgbClr val="000000"/>
                </a:solidFill>
                <a:latin typeface="Arial"/>
              </a:rPr>
              <a:t>Quarto livello struttura</a:t>
            </a:r>
            <a:endParaRPr b="0" lang="it-IT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Quinto livello struttura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Sesto livello struttura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it-IT" sz="2000" spc="-1" strike="noStrike">
                <a:solidFill>
                  <a:srgbClr val="000000"/>
                </a:solidFill>
                <a:latin typeface="Arial"/>
              </a:rPr>
              <a:t>Settimo livello struttura</a:t>
            </a:r>
            <a:endParaRPr b="0" lang="it-IT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Shape 1"/>
          <p:cNvSpPr txBox="1"/>
          <p:nvPr/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it-IT" sz="2400" spc="-1" strike="noStrike">
                <a:solidFill>
                  <a:srgbClr val="000000"/>
                </a:solidFill>
                <a:latin typeface="Arial"/>
              </a:rPr>
              <a:t>Convegno 2 Marzo 2024: Residenze Sanitarie Disabili. Quale modello?</a:t>
            </a:r>
            <a:endParaRPr b="0" lang="it-IT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7" name="" descr=""/>
          <p:cNvPicPr/>
          <p:nvPr/>
        </p:nvPicPr>
        <p:blipFill>
          <a:blip r:embed="rId1"/>
          <a:stretch/>
        </p:blipFill>
        <p:spPr>
          <a:xfrm>
            <a:off x="2592000" y="1479240"/>
            <a:ext cx="5256000" cy="5256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04" name="CustomShape 2"/>
          <p:cNvSpPr/>
          <p:nvPr/>
        </p:nvSpPr>
        <p:spPr>
          <a:xfrm>
            <a:off x="1296360" y="977040"/>
            <a:ext cx="9431280" cy="4463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algn="just">
              <a:lnSpc>
                <a:spcPct val="100000"/>
              </a:lnSpc>
            </a:pPr>
            <a:r>
              <a:rPr b="0" lang="it-IT" sz="2800" spc="-1" strike="noStrike">
                <a:solidFill>
                  <a:srgbClr val="000000"/>
                </a:solidFill>
                <a:latin typeface="Calibri"/>
                <a:ea typeface="Calibri"/>
              </a:rPr>
              <a:t>Questi sono solo alcuni dei principali diritti umani per le persone disabili.</a:t>
            </a:r>
            <a:endParaRPr b="0" lang="it-IT" sz="2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it-IT" sz="2800" spc="-1" strike="noStrike">
                <a:solidFill>
                  <a:srgbClr val="000000"/>
                </a:solidFill>
                <a:latin typeface="Calibri"/>
                <a:ea typeface="Calibri"/>
              </a:rPr>
              <a:t> </a:t>
            </a:r>
            <a:endParaRPr b="0" lang="it-IT" sz="2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it-IT" sz="2800" spc="-1" strike="noStrike">
                <a:solidFill>
                  <a:srgbClr val="000000"/>
                </a:solidFill>
                <a:latin typeface="Calibri"/>
                <a:ea typeface="Calibri"/>
              </a:rPr>
              <a:t>l'attuazione di tali diritti dipende dall'impegno dei governi, delle organizzazioni internazionali, della società civile e di tutti gli attori interessati a </a:t>
            </a:r>
            <a:endParaRPr b="0" lang="it-IT" sz="2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endParaRPr b="0" lang="it-IT" sz="28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it-IT" sz="2800" spc="-1" strike="noStrike">
                <a:solidFill>
                  <a:srgbClr val="000000"/>
                </a:solidFill>
                <a:latin typeface="Calibri"/>
                <a:ea typeface="Calibri"/>
              </a:rPr>
              <a:t>promuovere l'inclusione e la piena partecipazione delle persone disabili nella società.</a:t>
            </a:r>
            <a:endParaRPr b="0" lang="it-IT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Immagine 96" descr=""/>
          <p:cNvPicPr/>
          <p:nvPr/>
        </p:nvPicPr>
        <p:blipFill>
          <a:blip r:embed="rId1"/>
          <a:stretch/>
        </p:blipFill>
        <p:spPr>
          <a:xfrm>
            <a:off x="2232000" y="2592000"/>
            <a:ext cx="7056000" cy="3959640"/>
          </a:xfrm>
          <a:prstGeom prst="rect">
            <a:avLst/>
          </a:prstGeom>
          <a:ln>
            <a:noFill/>
          </a:ln>
        </p:spPr>
      </p:pic>
      <p:sp>
        <p:nvSpPr>
          <p:cNvPr id="106" name="TextShape 1"/>
          <p:cNvSpPr txBox="1"/>
          <p:nvPr/>
        </p:nvSpPr>
        <p:spPr>
          <a:xfrm>
            <a:off x="3278520" y="1570320"/>
            <a:ext cx="5760000" cy="3463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pPr algn="ctr"/>
            <a:r>
              <a:rPr b="1" lang="it-IT" sz="1800" spc="-1" strike="noStrike">
                <a:latin typeface="Arial"/>
              </a:rPr>
              <a:t>Tratto da una trasmissione di SKY TG 24</a:t>
            </a:r>
            <a:endParaRPr b="0" lang="it-IT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Immagine 99" descr=""/>
          <p:cNvPicPr/>
          <p:nvPr/>
        </p:nvPicPr>
        <p:blipFill>
          <a:blip r:embed="rId1"/>
          <a:stretch/>
        </p:blipFill>
        <p:spPr>
          <a:xfrm>
            <a:off x="2232000" y="489960"/>
            <a:ext cx="7055640" cy="606168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1" lang="it-IT" sz="2800" spc="-1" strike="noStrike">
                <a:solidFill>
                  <a:srgbClr val="000000"/>
                </a:solidFill>
                <a:latin typeface="Calibri"/>
              </a:rPr>
              <a:t>Il Convegno serve a stimolare una riflessione su come vengono gestite le residenze</a:t>
            </a:r>
            <a:endParaRPr b="1" lang="it-IT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TextShape 2"/>
          <p:cNvSpPr txBox="1"/>
          <p:nvPr/>
        </p:nvSpPr>
        <p:spPr>
          <a:xfrm>
            <a:off x="972000" y="1296000"/>
            <a:ext cx="10224000" cy="44416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it-IT" sz="1800" spc="-1" strike="noStrike">
                <a:latin typeface="Arial"/>
                <a:ea typeface="Microsoft YaHei"/>
              </a:rPr>
              <a:t>1) </a:t>
            </a:r>
            <a:r>
              <a:rPr b="0" lang="it-IT" sz="1800" spc="-1" strike="noStrike">
                <a:latin typeface="Arial"/>
              </a:rPr>
              <a:t>Situazione attuale delle strutture: inquadrare quello che sta succedendo nelle RSD ( e nelle </a:t>
            </a:r>
            <a:endParaRPr b="0" lang="it-IT" sz="1800" spc="-1" strike="noStrike">
              <a:latin typeface="Arial"/>
            </a:endParaRPr>
          </a:p>
          <a:p>
            <a:r>
              <a:rPr b="0" lang="it-IT" sz="1800" spc="-1" strike="noStrike">
                <a:latin typeface="Arial"/>
              </a:rPr>
              <a:t>    </a:t>
            </a:r>
            <a:r>
              <a:rPr b="0" lang="it-IT" sz="1800" spc="-1" strike="noStrike">
                <a:latin typeface="Arial"/>
              </a:rPr>
              <a:t>RSA)</a:t>
            </a:r>
            <a:endParaRPr b="0" lang="it-IT" sz="1800" spc="-1" strike="noStrike">
              <a:latin typeface="Arial"/>
            </a:endParaRPr>
          </a:p>
          <a:p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800" spc="-1" strike="noStrike">
                <a:latin typeface="Arial"/>
                <a:ea typeface="Microsoft YaHei"/>
              </a:rPr>
              <a:t>2) </a:t>
            </a:r>
            <a:r>
              <a:rPr b="0" lang="it-IT" sz="1800" spc="-1" strike="noStrike">
                <a:latin typeface="Arial"/>
              </a:rPr>
              <a:t>Le strutture sono, per lo più, disomogenee nel senso che raccolgono i più disparati tipi di </a:t>
            </a:r>
            <a:endParaRPr b="0" lang="it-IT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it-IT" sz="1800" spc="-1" strike="noStrike">
                <a:latin typeface="Arial"/>
              </a:rPr>
              <a:t>    </a:t>
            </a:r>
            <a:r>
              <a:rPr b="0" lang="it-IT" sz="1800" spc="-1" strike="noStrike">
                <a:latin typeface="Arial"/>
              </a:rPr>
              <a:t>disabilità, come si può cercare di migliorare la complessità della gestione?</a:t>
            </a:r>
            <a:endParaRPr b="0" lang="it-IT" sz="1800" spc="-1" strike="noStrike">
              <a:latin typeface="Arial"/>
            </a:endParaRPr>
          </a:p>
          <a:p>
            <a:endParaRPr b="0" lang="it-IT" sz="1800" spc="-1" strike="noStrike">
              <a:latin typeface="Arial"/>
            </a:endParaRPr>
          </a:p>
          <a:p>
            <a:r>
              <a:rPr b="0" lang="it-IT" sz="1800" spc="-1" strike="noStrike">
                <a:latin typeface="Arial"/>
              </a:rPr>
              <a:t>3) indicare una possibile via al miglioramento delle condizioni di vita fisiche e mentali degli ospiti </a:t>
            </a:r>
            <a:endParaRPr b="0" lang="it-IT" sz="1800" spc="-1" strike="noStrike">
              <a:latin typeface="Arial"/>
            </a:endParaRPr>
          </a:p>
          <a:p>
            <a:r>
              <a:rPr b="0" lang="it-IT" sz="1800" spc="-1" strike="noStrike">
                <a:latin typeface="Arial"/>
              </a:rPr>
              <a:t>    </a:t>
            </a:r>
            <a:r>
              <a:rPr b="0" lang="it-IT" sz="1800" spc="-1" strike="noStrike">
                <a:latin typeface="Arial"/>
              </a:rPr>
              <a:t>delle residenze compresa quella di Bresso</a:t>
            </a:r>
            <a:endParaRPr b="0" lang="it-IT" sz="1800" spc="-1" strike="noStrike">
              <a:latin typeface="Arial"/>
            </a:endParaRPr>
          </a:p>
          <a:p>
            <a:endParaRPr b="0" lang="it-IT" sz="1800" spc="-1" strike="noStrike">
              <a:latin typeface="Arial"/>
            </a:endParaRPr>
          </a:p>
          <a:p>
            <a:r>
              <a:rPr b="0" lang="it-IT" sz="1800" spc="-1" strike="noStrike">
                <a:latin typeface="Arial"/>
              </a:rPr>
              <a:t>4) Un approccio multifunzionale può funzionare? Trovare, cioè, nella stessa struttura soluzioni </a:t>
            </a:r>
            <a:endParaRPr b="0" lang="it-IT" sz="1800" spc="-1" strike="noStrike">
              <a:latin typeface="Arial"/>
            </a:endParaRPr>
          </a:p>
          <a:p>
            <a:r>
              <a:rPr b="0" lang="it-IT" sz="1800" spc="-1" strike="noStrike">
                <a:latin typeface="Arial"/>
              </a:rPr>
              <a:t>    </a:t>
            </a:r>
            <a:r>
              <a:rPr b="0" lang="it-IT" sz="1800" spc="-1" strike="noStrike">
                <a:latin typeface="Arial"/>
              </a:rPr>
              <a:t>diverse, anche abitative che permettano un miglioramento complessivo della qualità della vita  </a:t>
            </a:r>
            <a:endParaRPr b="0" lang="it-IT" sz="1800" spc="-1" strike="noStrike">
              <a:latin typeface="Arial"/>
            </a:endParaRPr>
          </a:p>
          <a:p>
            <a:r>
              <a:rPr b="0" lang="it-IT" sz="1800" spc="-1" strike="noStrike">
                <a:latin typeface="Arial"/>
              </a:rPr>
              <a:t>    </a:t>
            </a:r>
            <a:r>
              <a:rPr b="0" lang="it-IT" sz="1800" spc="-1" strike="noStrike">
                <a:latin typeface="Arial"/>
              </a:rPr>
              <a:t>degli ospiti. </a:t>
            </a:r>
            <a:endParaRPr b="0" lang="it-IT" sz="1800" spc="-1" strike="noStrike">
              <a:latin typeface="Arial"/>
            </a:endParaRPr>
          </a:p>
          <a:p>
            <a:endParaRPr b="0" lang="it-IT" sz="1800" spc="-1" strike="noStrike">
              <a:latin typeface="Arial"/>
            </a:endParaRPr>
          </a:p>
          <a:p>
            <a:r>
              <a:rPr b="0" lang="it-IT" sz="1800" spc="-1" strike="noStrike">
                <a:latin typeface="Arial"/>
              </a:rPr>
              <a:t>5) E' importante che le strutture non siano isolate ma bisogna fare in modo che siano inserite il più  </a:t>
            </a:r>
            <a:endParaRPr b="0" lang="it-IT" sz="1800" spc="-1" strike="noStrike">
              <a:latin typeface="Arial"/>
            </a:endParaRPr>
          </a:p>
          <a:p>
            <a:r>
              <a:rPr b="0" lang="it-IT" sz="1800" spc="-1" strike="noStrike">
                <a:latin typeface="Arial"/>
              </a:rPr>
              <a:t>    </a:t>
            </a:r>
            <a:r>
              <a:rPr b="0" lang="it-IT" sz="1800" spc="-1" strike="noStrike">
                <a:latin typeface="Arial"/>
              </a:rPr>
              <a:t>possibile nella realtà, anche lavorativa, del quartiere o del paese di cui fanno parte.</a:t>
            </a:r>
            <a:endParaRPr b="0" lang="it-IT" sz="1800" spc="-1" strike="noStrike">
              <a:latin typeface="Arial"/>
            </a:endParaRPr>
          </a:p>
          <a:p>
            <a:endParaRPr b="0" lang="it-IT" sz="1800" spc="-1" strike="noStrike">
              <a:latin typeface="Arial"/>
            </a:endParaRPr>
          </a:p>
          <a:p>
            <a:r>
              <a:rPr b="0" lang="it-IT" sz="1800" spc="-1" strike="noStrike">
                <a:latin typeface="Arial"/>
              </a:rPr>
              <a:t> </a:t>
            </a:r>
            <a:endParaRPr b="0" lang="it-IT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Shape 1"/>
          <p:cNvSpPr txBox="1"/>
          <p:nvPr/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1" lang="it-IT" sz="2000" spc="-1" strike="noStrike">
                <a:solidFill>
                  <a:srgbClr val="000000"/>
                </a:solidFill>
                <a:latin typeface="Arial"/>
              </a:rPr>
              <a:t>Alcune considerazioni che aiutino a inquadrare il problema</a:t>
            </a:r>
            <a:endParaRPr b="1" lang="it-IT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TextShape 2"/>
          <p:cNvSpPr txBox="1"/>
          <p:nvPr/>
        </p:nvSpPr>
        <p:spPr>
          <a:xfrm>
            <a:off x="1944000" y="1418040"/>
            <a:ext cx="8712000" cy="3189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>
            <a:noAutofit/>
          </a:bodyPr>
          <a:p>
            <a:r>
              <a:rPr b="0" lang="it-IT" sz="1800" spc="-1" strike="noStrike">
                <a:latin typeface="Arial"/>
              </a:rPr>
              <a:t>1) La a tendenza, nei fatti, sembra essere quella di inserire nelle strutture sempre     </a:t>
            </a:r>
            <a:endParaRPr b="0" lang="it-IT" sz="1800" spc="-1" strike="noStrike">
              <a:latin typeface="Arial"/>
            </a:endParaRPr>
          </a:p>
          <a:p>
            <a:r>
              <a:rPr b="0" lang="it-IT" sz="1800" spc="-1" strike="noStrike">
                <a:latin typeface="Arial"/>
              </a:rPr>
              <a:t>    </a:t>
            </a:r>
            <a:r>
              <a:rPr b="0" lang="it-IT" sz="1800" spc="-1" strike="noStrike">
                <a:latin typeface="Arial"/>
              </a:rPr>
              <a:t>più persone  Gravi e Gravissime, trasformandole in reparti pseudo ospedalieri nei </a:t>
            </a:r>
            <a:endParaRPr b="0" lang="it-IT" sz="1800" spc="-1" strike="noStrike">
              <a:latin typeface="Arial"/>
            </a:endParaRPr>
          </a:p>
          <a:p>
            <a:r>
              <a:rPr b="0" lang="it-IT" sz="1800" spc="-1" strike="noStrike">
                <a:latin typeface="Arial"/>
              </a:rPr>
              <a:t>    </a:t>
            </a:r>
            <a:r>
              <a:rPr b="0" lang="it-IT" sz="1800" spc="-1" strike="noStrike">
                <a:latin typeface="Arial"/>
              </a:rPr>
              <a:t>quali non si fa quasi nulla per mantenere o migliorare le loro capacità mentali </a:t>
            </a:r>
            <a:endParaRPr b="0" lang="it-IT" sz="1800" spc="-1" strike="noStrike">
              <a:latin typeface="Arial"/>
            </a:endParaRPr>
          </a:p>
          <a:p>
            <a:r>
              <a:rPr b="0" lang="it-IT" sz="1800" spc="-1" strike="noStrike">
                <a:latin typeface="Arial"/>
              </a:rPr>
              <a:t>    </a:t>
            </a:r>
            <a:r>
              <a:rPr b="0" lang="it-IT" sz="1800" spc="-1" strike="noStrike">
                <a:latin typeface="Arial"/>
              </a:rPr>
              <a:t>residue. </a:t>
            </a:r>
            <a:endParaRPr b="0" lang="it-IT" sz="1800" spc="-1" strike="noStrike">
              <a:latin typeface="Arial"/>
            </a:endParaRPr>
          </a:p>
          <a:p>
            <a:endParaRPr b="0" lang="it-IT" sz="1800" spc="-1" strike="noStrike">
              <a:latin typeface="Arial"/>
            </a:endParaRPr>
          </a:p>
          <a:p>
            <a:r>
              <a:rPr b="0" lang="it-IT" sz="1800" spc="-1" strike="noStrike">
                <a:latin typeface="Arial"/>
              </a:rPr>
              <a:t>2) Queste azioni sono una palese violazione dei diritti umani e vanno anche contro </a:t>
            </a:r>
            <a:endParaRPr b="0" lang="it-IT" sz="1800" spc="-1" strike="noStrike">
              <a:latin typeface="Arial"/>
            </a:endParaRPr>
          </a:p>
          <a:p>
            <a:r>
              <a:rPr b="0" lang="it-IT" sz="1800" spc="-1" strike="noStrike">
                <a:latin typeface="Arial"/>
              </a:rPr>
              <a:t>    </a:t>
            </a:r>
            <a:r>
              <a:rPr b="0" lang="it-IT" sz="1800" spc="-1" strike="noStrike">
                <a:latin typeface="Arial"/>
              </a:rPr>
              <a:t>la nostra costituzione creando cittadini con sovranità limitata.</a:t>
            </a:r>
            <a:endParaRPr b="0" lang="it-IT" sz="1800" spc="-1" strike="noStrike">
              <a:latin typeface="Arial"/>
            </a:endParaRPr>
          </a:p>
          <a:p>
            <a:endParaRPr b="0" lang="it-IT" sz="1800" spc="-1" strike="noStrike">
              <a:latin typeface="Arial"/>
            </a:endParaRPr>
          </a:p>
          <a:p>
            <a:r>
              <a:rPr b="0" lang="it-IT" sz="1800" spc="-1" strike="noStrike">
                <a:latin typeface="Arial"/>
              </a:rPr>
              <a:t>3) Capire la situazione legislativa attuale, le competenze di Stato, Regioni e Comuni  </a:t>
            </a:r>
            <a:endParaRPr b="0" lang="it-IT" sz="1800" spc="-1" strike="noStrike">
              <a:latin typeface="Arial"/>
            </a:endParaRPr>
          </a:p>
          <a:p>
            <a:r>
              <a:rPr b="0" lang="it-IT" sz="1800" spc="-1" strike="noStrike">
                <a:latin typeface="Arial"/>
              </a:rPr>
              <a:t>    </a:t>
            </a:r>
            <a:r>
              <a:rPr b="0" lang="it-IT" sz="1800" spc="-1" strike="noStrike">
                <a:latin typeface="Arial"/>
              </a:rPr>
              <a:t>e come dovrebbero essere gestiti i fondi per favorire il più possibile il Caregiver. </a:t>
            </a:r>
            <a:endParaRPr b="0" lang="it-IT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1523880" y="1122480"/>
            <a:ext cx="9142920" cy="2386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90000"/>
              </a:lnSpc>
            </a:pPr>
            <a:r>
              <a:rPr b="0" lang="it-IT" sz="6000" spc="-1" strike="noStrike">
                <a:solidFill>
                  <a:srgbClr val="000000"/>
                </a:solidFill>
                <a:latin typeface="Calibri Light"/>
                <a:ea typeface="Calibri Light"/>
              </a:rPr>
              <a:t>I diritti umani per le persone disabili</a:t>
            </a:r>
            <a:endParaRPr b="0" lang="it-IT" sz="6000" spc="-1" strike="noStrike">
              <a:latin typeface="Arial"/>
            </a:endParaRPr>
          </a:p>
        </p:txBody>
      </p:sp>
      <p:sp>
        <p:nvSpPr>
          <p:cNvPr id="83" name="CustomShape 2"/>
          <p:cNvSpPr/>
          <p:nvPr/>
        </p:nvSpPr>
        <p:spPr>
          <a:xfrm>
            <a:off x="1523880" y="3602160"/>
            <a:ext cx="9142920" cy="1654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ctr">
              <a:lnSpc>
                <a:spcPct val="90000"/>
              </a:lnSpc>
              <a:spcBef>
                <a:spcPts val="1001"/>
              </a:spcBef>
            </a:pPr>
            <a:r>
              <a:rPr b="0" lang="it-IT" sz="2800" spc="-1" strike="noStrike">
                <a:solidFill>
                  <a:srgbClr val="000000"/>
                </a:solidFill>
                <a:latin typeface="Calibri"/>
                <a:ea typeface="Calibri"/>
              </a:rPr>
              <a:t>Dalla convenzione delle Nazioni Unite adottata nl 2006  entrata in vigore dal 2009</a:t>
            </a:r>
            <a:endParaRPr b="0" lang="it-IT" sz="2800" spc="-1" strike="noStrike">
              <a:latin typeface="Arial"/>
            </a:endParaRPr>
          </a:p>
        </p:txBody>
      </p:sp>
      <p:pic>
        <p:nvPicPr>
          <p:cNvPr id="84" name="Immagine 77" descr=""/>
          <p:cNvPicPr/>
          <p:nvPr/>
        </p:nvPicPr>
        <p:blipFill>
          <a:blip r:embed="rId1"/>
          <a:stretch/>
        </p:blipFill>
        <p:spPr>
          <a:xfrm>
            <a:off x="4248000" y="4959360"/>
            <a:ext cx="3887640" cy="1898280"/>
          </a:xfrm>
          <a:prstGeom prst="rect">
            <a:avLst/>
          </a:prstGeom>
          <a:ln>
            <a:noFill/>
          </a:ln>
        </p:spPr>
      </p:pic>
      <p:pic>
        <p:nvPicPr>
          <p:cNvPr id="85" name="Immagine 78" descr=""/>
          <p:cNvPicPr/>
          <p:nvPr/>
        </p:nvPicPr>
        <p:blipFill>
          <a:blip r:embed="rId2"/>
          <a:stretch/>
        </p:blipFill>
        <p:spPr>
          <a:xfrm>
            <a:off x="3885480" y="221400"/>
            <a:ext cx="3962160" cy="16502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Arial"/>
                <a:ea typeface="DejaVu Sans"/>
              </a:rPr>
              <a:t>Cos’è disabilità</a:t>
            </a:r>
            <a:endParaRPr b="0" lang="it-IT" sz="4400" spc="-1" strike="noStrike">
              <a:latin typeface="Arial"/>
            </a:endParaRPr>
          </a:p>
        </p:txBody>
      </p:sp>
      <p:pic>
        <p:nvPicPr>
          <p:cNvPr id="87" name="Immagine 80" descr=""/>
          <p:cNvPicPr/>
          <p:nvPr/>
        </p:nvPicPr>
        <p:blipFill>
          <a:blip r:embed="rId1"/>
          <a:stretch/>
        </p:blipFill>
        <p:spPr>
          <a:xfrm>
            <a:off x="1918800" y="2520000"/>
            <a:ext cx="8520840" cy="39726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Calibri Light"/>
                <a:ea typeface="Calibri Light"/>
              </a:rPr>
              <a:t>I diritti umani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89" name="CustomShape 2"/>
          <p:cNvSpPr/>
          <p:nvPr/>
        </p:nvSpPr>
        <p:spPr>
          <a:xfrm>
            <a:off x="838080" y="1825560"/>
            <a:ext cx="10514520" cy="4350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228600" indent="-22752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800" spc="-1" strike="noStrike">
                <a:solidFill>
                  <a:srgbClr val="000000"/>
                </a:solidFill>
                <a:latin typeface="Calibri"/>
                <a:ea typeface="Calibri"/>
              </a:rPr>
              <a:t>I diritti umani per le persone disabili sono un elemento cruciale nell'ambito dei diritti umani universali. </a:t>
            </a:r>
            <a:endParaRPr b="0" lang="it-IT" sz="2800" spc="-1" strike="noStrike">
              <a:latin typeface="Arial"/>
            </a:endParaRPr>
          </a:p>
          <a:p>
            <a:pPr marL="228600" indent="-22752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it-IT" sz="2800" spc="-1" strike="noStrike">
                <a:solidFill>
                  <a:srgbClr val="000000"/>
                </a:solidFill>
                <a:latin typeface="Calibri"/>
                <a:ea typeface="Calibri"/>
              </a:rPr>
              <a:t>Le persone con disabilità devono godere degli stessi diritti fondamentali e delle stesse opportunità delle persone senza disabilità.</a:t>
            </a:r>
            <a:endParaRPr b="0" lang="it-IT" sz="2800" spc="-1" strike="noStrike">
              <a:latin typeface="Arial"/>
            </a:endParaRPr>
          </a:p>
        </p:txBody>
      </p:sp>
      <p:pic>
        <p:nvPicPr>
          <p:cNvPr id="90" name="Immagine 83" descr=""/>
          <p:cNvPicPr/>
          <p:nvPr/>
        </p:nvPicPr>
        <p:blipFill>
          <a:blip r:embed="rId1"/>
          <a:stretch/>
        </p:blipFill>
        <p:spPr>
          <a:xfrm>
            <a:off x="731520" y="4450320"/>
            <a:ext cx="2618640" cy="1871640"/>
          </a:xfrm>
          <a:prstGeom prst="rect">
            <a:avLst/>
          </a:prstGeom>
          <a:ln>
            <a:noFill/>
          </a:ln>
        </p:spPr>
      </p:pic>
      <p:pic>
        <p:nvPicPr>
          <p:cNvPr id="91" name="Immagine 84" descr=""/>
          <p:cNvPicPr/>
          <p:nvPr/>
        </p:nvPicPr>
        <p:blipFill>
          <a:blip r:embed="rId2"/>
          <a:stretch/>
        </p:blipFill>
        <p:spPr>
          <a:xfrm>
            <a:off x="4629960" y="4431240"/>
            <a:ext cx="2857680" cy="1904400"/>
          </a:xfrm>
          <a:prstGeom prst="rect">
            <a:avLst/>
          </a:prstGeom>
          <a:ln>
            <a:noFill/>
          </a:ln>
        </p:spPr>
      </p:pic>
      <p:pic>
        <p:nvPicPr>
          <p:cNvPr id="92" name="Immagine 85" descr=""/>
          <p:cNvPicPr/>
          <p:nvPr/>
        </p:nvPicPr>
        <p:blipFill>
          <a:blip r:embed="rId3"/>
          <a:stretch/>
        </p:blipFill>
        <p:spPr>
          <a:xfrm>
            <a:off x="8757000" y="4464000"/>
            <a:ext cx="2906640" cy="1742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Calibri Light"/>
                <a:ea typeface="Calibri Light"/>
              </a:rPr>
              <a:t>I diritti umani</a:t>
            </a:r>
            <a:endParaRPr b="0" lang="it-IT" sz="4400" spc="-1" strike="noStrike">
              <a:latin typeface="Arial"/>
            </a:endParaRPr>
          </a:p>
        </p:txBody>
      </p:sp>
      <p:sp>
        <p:nvSpPr>
          <p:cNvPr id="94" name="CustomShape 2"/>
          <p:cNvSpPr/>
          <p:nvPr/>
        </p:nvSpPr>
        <p:spPr>
          <a:xfrm>
            <a:off x="838080" y="1825560"/>
            <a:ext cx="10514520" cy="4350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228600" indent="-22752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1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Diritto alla dignità e all'uguaglianza</a:t>
            </a:r>
            <a:r>
              <a:rPr b="0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: Le persone disabili hanno il diritto di essere trattate con dignità e rispetto, e </a:t>
            </a:r>
            <a:r>
              <a:rPr b="1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devono godere di pari opportunità in tutti gli aspetti della vita</a:t>
            </a:r>
            <a:r>
              <a:rPr b="0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.</a:t>
            </a:r>
            <a:endParaRPr b="0" lang="it-IT" sz="2000" spc="-1" strike="noStrike">
              <a:latin typeface="Arial"/>
            </a:endParaRPr>
          </a:p>
          <a:p>
            <a:pPr marL="228600" indent="-22752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1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Diritto all'accesso</a:t>
            </a:r>
            <a:r>
              <a:rPr b="0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: Le persone disabili </a:t>
            </a:r>
            <a:r>
              <a:rPr b="1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devono avere accesso agli stessi servizi, spazi pubblici, trasporti, informazioni e opportunità di lavoro delle persone senza disabilità</a:t>
            </a:r>
            <a:r>
              <a:rPr b="0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. Questo può includere l'accesso a edifici pubblici, trasporti accessibili, tecnologie assistive e informazioni accessibili.</a:t>
            </a:r>
            <a:endParaRPr b="0" lang="it-IT" sz="2000" spc="-1" strike="noStrike">
              <a:latin typeface="Arial"/>
            </a:endParaRPr>
          </a:p>
          <a:p>
            <a:pPr marL="228600" indent="-22752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1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Diritto all'istruzione inclusiva</a:t>
            </a:r>
            <a:r>
              <a:rPr b="0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: Le persone disabili hanno il diritto di </a:t>
            </a:r>
            <a:r>
              <a:rPr b="1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ricevere un'istruzione di qualità in un ambiente inclusivo </a:t>
            </a:r>
            <a:r>
              <a:rPr b="0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che risponda alle loro esigenze individuali.</a:t>
            </a:r>
            <a:endParaRPr b="0" lang="it-IT" sz="2000" spc="-1" strike="noStrike">
              <a:latin typeface="Arial"/>
            </a:endParaRPr>
          </a:p>
          <a:p>
            <a:pPr marL="228600" indent="-22752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1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Diritto all'occupazione</a:t>
            </a:r>
            <a:r>
              <a:rPr b="0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: </a:t>
            </a:r>
            <a:r>
              <a:rPr b="0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Le person</a:t>
            </a:r>
            <a:r>
              <a:rPr b="0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e disabili</a:t>
            </a:r>
            <a:r>
              <a:rPr b="1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 hanno il diritto di lavorare</a:t>
            </a:r>
            <a:r>
              <a:rPr b="0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 in un ambiente che rispetti le loro capacità e competenze, </a:t>
            </a:r>
            <a:r>
              <a:rPr b="1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e di non essere discriminate sul luogo di lavoro </a:t>
            </a:r>
            <a:r>
              <a:rPr b="0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a causa della loro disabilità</a:t>
            </a:r>
            <a:endParaRPr b="0" lang="it-IT" sz="2000" spc="-1" strike="noStrike">
              <a:latin typeface="Arial"/>
            </a:endParaRPr>
          </a:p>
          <a:p>
            <a:pPr marL="228600" indent="-22752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1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Diritto alla protezione legale</a:t>
            </a:r>
            <a:r>
              <a:rPr b="0" lang="it-IT" sz="2000" spc="-1" strike="noStrike">
                <a:solidFill>
                  <a:srgbClr val="000000"/>
                </a:solidFill>
                <a:latin typeface="Calibri"/>
                <a:ea typeface="Calibri"/>
              </a:rPr>
              <a:t>: Le persone disabili hanno il diritto di essere protette dalla discriminazione, dalla violenza, dagli abusi e dalla sfruttamento, e di avere accesso ai rimedi legali in caso di violazione dei loro diritti.</a:t>
            </a:r>
            <a:endParaRPr b="0" lang="it-IT" sz="20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it-IT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6" name="CustomShape 2"/>
          <p:cNvSpPr/>
          <p:nvPr/>
        </p:nvSpPr>
        <p:spPr>
          <a:xfrm>
            <a:off x="838080" y="1825560"/>
            <a:ext cx="10514520" cy="5841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228600" indent="-22752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1" lang="it-IT" sz="2400" spc="-1" strike="noStrike">
                <a:solidFill>
                  <a:srgbClr val="000000"/>
                </a:solidFill>
                <a:latin typeface="Calibri"/>
                <a:ea typeface="Calibri"/>
              </a:rPr>
              <a:t>Diritto alla salute</a:t>
            </a:r>
            <a:r>
              <a:rPr b="0" lang="it-IT" sz="2400" spc="-1" strike="noStrike">
                <a:solidFill>
                  <a:srgbClr val="000000"/>
                </a:solidFill>
                <a:latin typeface="Calibri"/>
                <a:ea typeface="Calibri"/>
              </a:rPr>
              <a:t>: Le persone disabili hanno il diritto di accedere a servizi sanitari appropriati che tengano conto delle loro esigenze mediche e di riabilitazione.</a:t>
            </a:r>
            <a:endParaRPr b="0" lang="it-IT" sz="2400" spc="-1" strike="noStrike">
              <a:latin typeface="Arial"/>
            </a:endParaRPr>
          </a:p>
          <a:p>
            <a:pPr marL="228600" indent="-22752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1" lang="it-IT" sz="2400" spc="-1" strike="noStrike">
                <a:solidFill>
                  <a:srgbClr val="000000"/>
                </a:solidFill>
                <a:latin typeface="Calibri"/>
                <a:ea typeface="Calibri"/>
              </a:rPr>
              <a:t>Diritto alla partecipazione politica e alla vita comunitaria</a:t>
            </a:r>
            <a:r>
              <a:rPr b="0" lang="it-IT" sz="2400" spc="-1" strike="noStrike">
                <a:solidFill>
                  <a:srgbClr val="000000"/>
                </a:solidFill>
                <a:latin typeface="Calibri"/>
                <a:ea typeface="Calibri"/>
              </a:rPr>
              <a:t>: Le persone disabili </a:t>
            </a:r>
            <a:r>
              <a:rPr b="1" lang="it-IT" sz="2400" spc="-1" strike="noStrike">
                <a:solidFill>
                  <a:srgbClr val="000000"/>
                </a:solidFill>
                <a:latin typeface="Calibri"/>
                <a:ea typeface="Calibri"/>
              </a:rPr>
              <a:t>hanno il diritto di partecipare pienamente alla vita politica, sociale, economica e culturale della loro comunità</a:t>
            </a:r>
            <a:r>
              <a:rPr b="0" lang="it-IT" sz="2400" spc="-1" strike="noStrike">
                <a:solidFill>
                  <a:srgbClr val="000000"/>
                </a:solidFill>
                <a:latin typeface="Calibri"/>
                <a:ea typeface="Calibri"/>
              </a:rPr>
              <a:t>, inclusa la partecipazione alle elezioni e la possibilità di esprimere le proprie opinioni.</a:t>
            </a:r>
            <a:endParaRPr b="0" lang="it-IT" sz="2400" spc="-1" strike="noStrike">
              <a:latin typeface="Arial"/>
            </a:endParaRPr>
          </a:p>
          <a:p>
            <a:pPr marL="228600" indent="-22752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1" lang="it-IT" sz="2400" spc="-1" strike="noStrike">
                <a:solidFill>
                  <a:srgbClr val="000000"/>
                </a:solidFill>
                <a:latin typeface="Calibri"/>
                <a:ea typeface="Calibri"/>
              </a:rPr>
              <a:t>Diritto alla vita indipendente e alla piena inclusione</a:t>
            </a:r>
            <a:r>
              <a:rPr b="0" lang="it-IT" sz="2400" spc="-1" strike="noStrike">
                <a:solidFill>
                  <a:srgbClr val="000000"/>
                </a:solidFill>
                <a:latin typeface="Calibri"/>
                <a:ea typeface="Calibri"/>
              </a:rPr>
              <a:t>: Le persone disabili </a:t>
            </a:r>
            <a:r>
              <a:rPr b="1" lang="it-IT" sz="2400" spc="-1" strike="noStrike">
                <a:solidFill>
                  <a:srgbClr val="000000"/>
                </a:solidFill>
                <a:latin typeface="Calibri"/>
                <a:ea typeface="Calibri"/>
              </a:rPr>
              <a:t>hanno il diritto di vivere in modo indipendente e di essere pienamente integrate nella società</a:t>
            </a:r>
            <a:r>
              <a:rPr b="0" lang="it-IT" sz="2400" spc="-1" strike="noStrike">
                <a:solidFill>
                  <a:srgbClr val="000000"/>
                </a:solidFill>
                <a:latin typeface="Calibri"/>
                <a:ea typeface="Calibri"/>
              </a:rPr>
              <a:t>, con accesso ai servizi di supporto necessari per farlo.</a:t>
            </a:r>
            <a:endParaRPr b="0" lang="it-IT" sz="2400" spc="-1" strike="noStrike">
              <a:latin typeface="Arial"/>
            </a:endParaRPr>
          </a:p>
          <a:p>
            <a:pPr marL="228600" indent="-22752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b="0" lang="it-IT" sz="2400" spc="-1" strike="noStrike">
              <a:latin typeface="Arial"/>
            </a:endParaRPr>
          </a:p>
          <a:p>
            <a:pPr marL="720" algn="just">
              <a:lnSpc>
                <a:spcPct val="90000"/>
              </a:lnSpc>
              <a:spcBef>
                <a:spcPts val="1001"/>
              </a:spcBef>
            </a:pPr>
            <a:endParaRPr b="0" lang="it-IT" sz="24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it-IT" sz="24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it-IT" sz="2400" spc="-1" strike="noStrike">
              <a:latin typeface="Arial"/>
            </a:endParaRPr>
          </a:p>
        </p:txBody>
      </p:sp>
      <p:sp>
        <p:nvSpPr>
          <p:cNvPr id="97" name="CustomShape 3"/>
          <p:cNvSpPr/>
          <p:nvPr/>
        </p:nvSpPr>
        <p:spPr>
          <a:xfrm>
            <a:off x="4644000" y="377280"/>
            <a:ext cx="3179520" cy="64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Calibri Light"/>
                <a:ea typeface="Calibri Light"/>
              </a:rPr>
              <a:t>I diritti umani</a:t>
            </a:r>
            <a:endParaRPr b="0" lang="it-IT" sz="4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CustomShape 1"/>
          <p:cNvSpPr/>
          <p:nvPr/>
        </p:nvSpPr>
        <p:spPr>
          <a:xfrm>
            <a:off x="838080" y="365040"/>
            <a:ext cx="10514520" cy="13244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9" name="CustomShape 2"/>
          <p:cNvSpPr/>
          <p:nvPr/>
        </p:nvSpPr>
        <p:spPr>
          <a:xfrm>
            <a:off x="850680" y="1825560"/>
            <a:ext cx="10514520" cy="4350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228600" indent="-22752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1" lang="it-IT" sz="2400" spc="-1" strike="noStrike">
                <a:solidFill>
                  <a:srgbClr val="ff0000"/>
                </a:solidFill>
                <a:latin typeface="Calibri"/>
                <a:ea typeface="DejaVu Sans"/>
              </a:rPr>
              <a:t>Si possono riassumere così</a:t>
            </a:r>
            <a:endParaRPr b="0" lang="it-IT" sz="2400" spc="-1" strike="noStrike">
              <a:latin typeface="Arial"/>
            </a:endParaRPr>
          </a:p>
          <a:p>
            <a:pPr marL="228600" indent="-22752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1" lang="it-IT" sz="2400" spc="-1" strike="noStrike">
                <a:solidFill>
                  <a:srgbClr val="ff0000"/>
                </a:solidFill>
                <a:latin typeface="Calibri"/>
                <a:ea typeface="DejaVu Sans"/>
              </a:rPr>
              <a:t>Art.26 della Carta Europea dei Diritti Umani</a:t>
            </a:r>
            <a:endParaRPr b="0" lang="it-IT" sz="24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it-IT" sz="2600" spc="-1" strike="noStrike">
                <a:solidFill>
                  <a:srgbClr val="ff0000"/>
                </a:solidFill>
                <a:latin typeface="Calibri"/>
                <a:ea typeface="DejaVu Sans"/>
              </a:rPr>
              <a:t>L’Unione Europea riconosce e rispetta il diritto delle persone disabili di beneficiare di misure intese a garantire </a:t>
            </a:r>
            <a:r>
              <a:rPr b="1" lang="it-IT" sz="2600" spc="-1" strike="noStrike" u="sng">
                <a:solidFill>
                  <a:srgbClr val="ff0000"/>
                </a:solidFill>
                <a:uFillTx/>
                <a:latin typeface="Calibri"/>
                <a:ea typeface="DejaVu Sans"/>
              </a:rPr>
              <a:t>l’autonomia, l’inserimento sociale e professionale e la partecipazione alla vitadella comunità. </a:t>
            </a:r>
            <a:endParaRPr b="0" lang="it-IT" sz="26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endParaRPr b="0" lang="it-IT" sz="2600" spc="-1" strike="noStrike">
              <a:latin typeface="Arial"/>
            </a:endParaRPr>
          </a:p>
          <a:p>
            <a:pPr algn="just">
              <a:lnSpc>
                <a:spcPct val="90000"/>
              </a:lnSpc>
              <a:spcBef>
                <a:spcPts val="1001"/>
              </a:spcBef>
            </a:pPr>
            <a:r>
              <a:rPr b="1" lang="it-IT" sz="2400" spc="-1" strike="noStrike">
                <a:solidFill>
                  <a:srgbClr val="ff0000"/>
                </a:solidFill>
                <a:latin typeface="Calibri"/>
                <a:ea typeface="DejaVu Sans"/>
              </a:rPr>
              <a:t>C 364/14 Gazzetta ufficiale delle Comunità europee 18.11.2000 IT</a:t>
            </a:r>
            <a:endParaRPr b="0" lang="it-IT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it-IT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it-IT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it-IT" sz="24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it-IT" sz="2400" spc="-1" strike="noStrike">
              <a:latin typeface="Arial"/>
            </a:endParaRPr>
          </a:p>
        </p:txBody>
      </p:sp>
      <p:sp>
        <p:nvSpPr>
          <p:cNvPr id="100" name="CustomShape 3"/>
          <p:cNvSpPr/>
          <p:nvPr/>
        </p:nvSpPr>
        <p:spPr>
          <a:xfrm>
            <a:off x="4452120" y="645840"/>
            <a:ext cx="3179520" cy="649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100000"/>
              </a:lnSpc>
            </a:pPr>
            <a:r>
              <a:rPr b="0" lang="it-IT" sz="4400" spc="-1" strike="noStrike">
                <a:solidFill>
                  <a:srgbClr val="000000"/>
                </a:solidFill>
                <a:latin typeface="Calibri Light"/>
                <a:ea typeface="Calibri Light"/>
              </a:rPr>
              <a:t>I diritti umani</a:t>
            </a:r>
            <a:endParaRPr b="0" lang="it-IT" sz="4400" spc="-1" strike="noStrike">
              <a:latin typeface="Arial"/>
            </a:endParaRPr>
          </a:p>
        </p:txBody>
      </p:sp>
      <p:pic>
        <p:nvPicPr>
          <p:cNvPr id="101" name="Immagine 88" descr=""/>
          <p:cNvPicPr/>
          <p:nvPr/>
        </p:nvPicPr>
        <p:blipFill>
          <a:blip r:embed="rId1"/>
          <a:stretch/>
        </p:blipFill>
        <p:spPr>
          <a:xfrm>
            <a:off x="1584000" y="5040000"/>
            <a:ext cx="3177720" cy="1665000"/>
          </a:xfrm>
          <a:prstGeom prst="rect">
            <a:avLst/>
          </a:prstGeom>
          <a:ln>
            <a:noFill/>
          </a:ln>
        </p:spPr>
      </p:pic>
      <p:pic>
        <p:nvPicPr>
          <p:cNvPr id="102" name="Immagine 89" descr=""/>
          <p:cNvPicPr/>
          <p:nvPr/>
        </p:nvPicPr>
        <p:blipFill>
          <a:blip r:embed="rId2"/>
          <a:stretch/>
        </p:blipFill>
        <p:spPr>
          <a:xfrm>
            <a:off x="7344000" y="5049000"/>
            <a:ext cx="2856960" cy="1809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276</TotalTime>
  <Application>Document_Manager_Pro/6.3.5.2$Windows_x86 LibreOffice_project/</Application>
  <Words>465</Words>
  <Paragraphs>27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2024-02-21T10:06:49Z</dcterms:created>
  <dc:creator/>
  <dc:description/>
  <dc:language>it-IT</dc:language>
  <cp:lastModifiedBy/>
  <dcterms:modified xsi:type="dcterms:W3CDTF">2024-02-23T23:27:49Z</dcterms:modified>
  <cp:revision>60</cp:revision>
  <dc:subject/>
  <dc:title>Presentazione standard di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8</vt:i4>
  </property>
</Properties>
</file>